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899" r:id="rId5"/>
    <p:sldMasterId id="2147483911" r:id="rId6"/>
    <p:sldMasterId id="2147483951" r:id="rId7"/>
    <p:sldMasterId id="2147483963" r:id="rId8"/>
  </p:sldMasterIdLst>
  <p:notesMasterIdLst>
    <p:notesMasterId r:id="rId27"/>
  </p:notesMasterIdLst>
  <p:sldIdLst>
    <p:sldId id="344" r:id="rId9"/>
    <p:sldId id="274" r:id="rId10"/>
    <p:sldId id="349" r:id="rId11"/>
    <p:sldId id="350" r:id="rId12"/>
    <p:sldId id="351" r:id="rId13"/>
    <p:sldId id="352" r:id="rId14"/>
    <p:sldId id="353" r:id="rId15"/>
    <p:sldId id="330" r:id="rId16"/>
    <p:sldId id="325" r:id="rId17"/>
    <p:sldId id="316" r:id="rId18"/>
    <p:sldId id="317" r:id="rId19"/>
    <p:sldId id="342" r:id="rId20"/>
    <p:sldId id="341" r:id="rId21"/>
    <p:sldId id="326" r:id="rId22"/>
    <p:sldId id="319" r:id="rId23"/>
    <p:sldId id="320" r:id="rId24"/>
    <p:sldId id="365" r:id="rId25"/>
    <p:sldId id="3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5746" autoAdjust="0"/>
  </p:normalViewPr>
  <p:slideViewPr>
    <p:cSldViewPr>
      <p:cViewPr varScale="1">
        <p:scale>
          <a:sx n="47" d="100"/>
          <a:sy n="47" d="100"/>
        </p:scale>
        <p:origin x="17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5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89E32F-62DA-4C7B-88B9-EBDF5CEE3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2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6AF88-0E9F-4085-A6A5-7DC2313A16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48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14DC1-8324-43EF-B936-D144A40DD1D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61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58BA3-AF0D-4DEB-961F-C50EB8EC13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12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58BA3-AF0D-4DEB-961F-C50EB8EC13E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48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8AF67-36FF-43C9-AD36-40051947BF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7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8DF44-DB6D-4099-AF55-FAE6C4A98F5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7FF3-7072-44DD-9EAB-217F03EBF95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dirty="0"/>
              <a:t>Consider the following: </a:t>
            </a:r>
          </a:p>
          <a:p>
            <a:pPr algn="just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my_array</a:t>
            </a:r>
            <a:r>
              <a:rPr lang="en-US" dirty="0"/>
              <a:t>[] = {1,23,17,4,-5,100};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Here we have an array containing 6 integers. We refer to each of these integers by means of a subscript to </a:t>
            </a:r>
            <a:r>
              <a:rPr lang="en-US" b="1" dirty="0" err="1"/>
              <a:t>my_array</a:t>
            </a:r>
            <a:r>
              <a:rPr lang="en-US" dirty="0"/>
              <a:t>, i.e. using </a:t>
            </a:r>
            <a:r>
              <a:rPr lang="en-US" b="1" dirty="0" err="1"/>
              <a:t>my_array</a:t>
            </a:r>
            <a:r>
              <a:rPr lang="en-US" b="1" dirty="0"/>
              <a:t>[0]</a:t>
            </a:r>
            <a:r>
              <a:rPr lang="en-US" dirty="0"/>
              <a:t> through </a:t>
            </a:r>
            <a:r>
              <a:rPr lang="en-US" b="1" dirty="0" err="1"/>
              <a:t>my_array</a:t>
            </a:r>
            <a:r>
              <a:rPr lang="en-US" b="1" dirty="0"/>
              <a:t>[5]</a:t>
            </a:r>
            <a:r>
              <a:rPr lang="en-US" dirty="0"/>
              <a:t>. But, we could alternatively access them via a pointer as follows: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ptr</a:t>
            </a:r>
            <a:r>
              <a:rPr lang="en-US" dirty="0"/>
              <a:t> = &amp;</a:t>
            </a:r>
            <a:r>
              <a:rPr lang="en-US" dirty="0" err="1"/>
              <a:t>my_array</a:t>
            </a:r>
            <a:r>
              <a:rPr lang="en-US" dirty="0"/>
              <a:t>[0]; /* point our pointer at the first integer in our array */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1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9E1DC-10A7-4625-A774-C1032F7629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The name </a:t>
            </a:r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dirty="0"/>
              <a:t> is defined as a constant pointer pointing to the first element, </a:t>
            </a:r>
            <a:r>
              <a:rPr lang="en-US" b="1" dirty="0">
                <a:solidFill>
                  <a:srgbClr val="C00000"/>
                </a:solidFill>
              </a:rPr>
              <a:t>x[0]</a:t>
            </a:r>
            <a:r>
              <a:rPr lang="en-US" dirty="0"/>
              <a:t>  and therefore the value of </a:t>
            </a:r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dirty="0"/>
              <a:t> is </a:t>
            </a:r>
            <a:r>
              <a:rPr lang="en-US" b="1" dirty="0">
                <a:solidFill>
                  <a:srgbClr val="C00000"/>
                </a:solidFill>
              </a:rPr>
              <a:t>1000</a:t>
            </a:r>
            <a:r>
              <a:rPr lang="en-US" dirty="0"/>
              <a:t>, the location where </a:t>
            </a:r>
            <a:r>
              <a:rPr lang="en-US" b="1" dirty="0">
                <a:solidFill>
                  <a:srgbClr val="C00000"/>
                </a:solidFill>
              </a:rPr>
              <a:t>x[0]</a:t>
            </a:r>
            <a:r>
              <a:rPr lang="en-US" dirty="0"/>
              <a:t> is stored.</a:t>
            </a:r>
          </a:p>
          <a:p>
            <a:pPr marL="0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dirty="0"/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i.e. is </a:t>
            </a:r>
            <a:r>
              <a:rPr lang="en-US" b="1" dirty="0">
                <a:solidFill>
                  <a:srgbClr val="C00000"/>
                </a:solidFill>
              </a:rPr>
              <a:t>x =&amp;x[0]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1000;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If we declare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 as an </a:t>
            </a:r>
            <a:r>
              <a:rPr lang="en-US" b="1" dirty="0"/>
              <a:t>integer pointer</a:t>
            </a:r>
            <a:r>
              <a:rPr lang="en-US" dirty="0"/>
              <a:t>, then we can make the pointer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 point to the array </a:t>
            </a:r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dirty="0"/>
              <a:t> by the following statement: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C00000"/>
                </a:solidFill>
              </a:rPr>
              <a:t>p=x;     </a:t>
            </a:r>
            <a:r>
              <a:rPr lang="en-US" dirty="0"/>
              <a:t>OR      </a:t>
            </a:r>
            <a:r>
              <a:rPr lang="en-US" b="1" dirty="0">
                <a:solidFill>
                  <a:srgbClr val="C00000"/>
                </a:solidFill>
              </a:rPr>
              <a:t>p=&amp;x[0];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C00000"/>
                </a:solidFill>
                <a:latin typeface="Tempus Sans ITC" pitchFamily="82" charset="0"/>
              </a:rPr>
              <a:t>The</a:t>
            </a:r>
            <a:r>
              <a:rPr lang="en-US" sz="1200" b="0" baseline="0" dirty="0">
                <a:solidFill>
                  <a:srgbClr val="C00000"/>
                </a:solidFill>
                <a:latin typeface="Tempus Sans ITC" pitchFamily="82" charset="0"/>
              </a:rPr>
              <a:t> following statement is invalid as value of x is 1000 (base address) and then we are applying address of operator on a constant:</a:t>
            </a:r>
            <a:endParaRPr lang="en-US" sz="1200" b="0" dirty="0">
              <a:solidFill>
                <a:srgbClr val="C00000"/>
              </a:solidFill>
              <a:latin typeface="Tempus Sans ITC" pitchFamily="82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C00000"/>
                </a:solidFill>
                <a:latin typeface="Tempus Sans ITC" pitchFamily="82" charset="0"/>
              </a:rPr>
              <a:t>p=&amp;x;</a:t>
            </a:r>
            <a:endParaRPr lang="en-US" sz="120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B1FC5-FC76-4C61-9BF9-F10FC894228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1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13C46-6991-49CB-B5FD-0D4A788CC6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Array name is a constant pointer.  We can access the array elements by adding</a:t>
            </a:r>
            <a:r>
              <a:rPr lang="en-US" baseline="0" dirty="0"/>
              <a:t> the index value to array name. Since array name is constant pointer, we cannot apply increment/decrement operator on it.(</a:t>
            </a:r>
            <a:r>
              <a:rPr lang="en-US" baseline="0" dirty="0" err="1"/>
              <a:t>arr</a:t>
            </a:r>
            <a:r>
              <a:rPr lang="en-US" baseline="0" dirty="0"/>
              <a:t>++).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5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58BA3-AF0D-4DEB-961F-C50EB8EC13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9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E769C-29DB-4DDF-82F0-DB7D24BB65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63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730C2-D70B-4401-AABA-B0E84BDEB29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25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00EF-5330-452F-965F-9CE7866D10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5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B383B-314B-46FA-A92B-CB8AD95D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E2E7-5816-48A5-A51E-57C6E3D47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16B74-02C1-4624-AF3E-DFB2FB70B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46972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AEAAAD-93F6-4234-9D2B-A52A9521AD7A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45920-6B20-4B95-9513-A754476297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26" y="91297"/>
            <a:ext cx="676191" cy="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074BC-8F37-4184-9414-08FB94CF2056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3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649DF-7018-4809-A4FB-CFE1646ED377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D29CB-6EB5-44EE-9C0D-80F0A26A66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08B7F-B617-42B9-90E0-509CC904CCCB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B5D08-72B5-4569-BCCE-C812F7AA3A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8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80B02-4BEA-44A5-8A2F-D03A964E09E3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073A4-AA62-4C6C-8359-D50318EB8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465FA-C5AC-4A30-92D9-DC2952808F81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79FEE-B998-4618-A64B-C4EAA51E4E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50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1718B-3908-48E0-AC88-5E92654BAD97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9829-9EDE-40FF-AB01-F6CB399A2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2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E4A695-1B02-41E5-BC95-89D8A17069A7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8C19-8F76-4EEB-85FE-A888A03F9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D97E-F709-4871-AB55-1626A1B61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E0188-4C3A-4F0A-8831-CCE608FEDDD4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90F73-249F-476F-9C29-14D2CA06B8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0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F58684-5B9F-477A-BFAD-8C93FE169B0F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01BAE-FDA7-4CD2-8510-A51802176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7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6B9FB-A3CF-4DBB-98DA-C5EF14BE4493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DDF0-364B-4C9C-AE9C-0A3299842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56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324600"/>
            <a:ext cx="9144000" cy="46972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DF22-0C71-4AAC-86FE-46287C857897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26" y="91297"/>
            <a:ext cx="676191" cy="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21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0055-577D-482E-B97F-B54019763F13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0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85D6-9ED5-402B-9921-6B91DFD685AA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43FB-5A91-4F27-9ACE-F1CD346DC55A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78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E04E-B05B-4208-988D-E952856BB225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4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66B1-FC32-435C-8F71-DCBF1861CF60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79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807-DCC0-471B-BE75-E851CBE8C50D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93BA-3515-49A1-AF6F-EA04B4402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3A63-0958-47BB-8510-4EB4204D53E7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6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6631-DBB7-4F8C-BE25-D1E491BC15B4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1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E942-BF4D-4357-9805-403D823D7CE5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86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AA4F-C512-4A87-ACAE-72769CFE80F2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89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8FF3-697A-4A7B-A84C-C06286702708}" type="datetime1">
              <a:rPr lang="en-US" smtClean="0">
                <a:solidFill>
                  <a:srgbClr val="002060"/>
                </a:solidFill>
              </a:rPr>
              <a:pPr/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‹#›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77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C414-2A93-4064-A31E-E2279F49FCC8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291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FA04A-97DB-4BBF-B734-45EDB7A4CD27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D29CB-6EB5-44EE-9C0D-80F0A26A6653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092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BBCFF3-2C95-4B91-9977-0A493935F198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B5D08-72B5-4569-BCCE-C812F7AA3A93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134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B76BD-C5A6-4E8B-93ED-EA59EA70724A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073A4-AA62-4C6C-8359-D50318EB8FF8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66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E06B9-312F-4572-A5F5-AE1EC7DDAA48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79FEE-B998-4618-A64B-C4EAA51E4E12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5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54617-5DC2-449E-8F75-721715859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032C0-8FDC-4D72-BFC1-5AFBA3D0E4EF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9829-9EDE-40FF-AB01-F6CB399A2BD4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09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A0400-D9D5-4C93-9832-2A32701BAA4C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8C19-8F76-4EEB-85FE-A888A03F93AC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567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7153C6-5618-464C-9A93-499F2C125A4D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90F73-249F-476F-9C29-14D2CA06B8A4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62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80EA97-9296-48B3-88E2-932A6F248451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01BAE-FDA7-4CD2-8510-A51802176582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23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B34F1-86BF-43B9-8AA3-D95B6E1282C8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DDF0-364B-4C9C-AE9C-0A3299842EA8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309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1D920-4457-425A-91B7-E236FBC79D7A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45920-6B20-4B95-9513-A754476297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75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43CFA-9DD8-47C8-9667-4D3B437EEC3B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9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32FB7-021D-473F-98D9-FAA6A418CD50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D29CB-6EB5-44EE-9C0D-80F0A26A66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85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DA2E5-CD85-497B-8565-496F1912D334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B5D08-72B5-4569-BCCE-C812F7AA3A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5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C7A71-FA6B-4C55-8912-315B23249F6C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073A4-AA62-4C6C-8359-D50318EB8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4879-75BD-4E53-98A6-FB33A37B8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51DBD-26D0-4B7A-AF25-556E98F34F07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79FEE-B998-4618-A64B-C4EAA51E4E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74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631CB-A6B4-4816-B2D7-4F02082EC9FE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9829-9EDE-40FF-AB01-F6CB399A2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07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25F07-03B0-4E21-8284-3F785ADF1545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8C19-8F76-4EEB-85FE-A888A03F9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80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2B0AD-AC6A-44E7-B6B2-ECB50DC07220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90F73-249F-476F-9C29-14D2CA06B8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0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68302-386D-46C3-BF59-377A96F1F14C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01BAE-FDA7-4CD2-8510-A51802176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88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B74D3-827A-4A91-BECA-0E7CE21FC202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DDF0-364B-4C9C-AE9C-0A3299842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000C9-84A0-45C1-8AA4-5CB7DFDD0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4F36-F26E-44EE-9640-6EACB728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1D0D-8FDC-4665-BB04-B5C47102A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3898-B311-4FC0-9652-B08448A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8DC5ABA-B737-4745-A669-D48127A63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46972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26" y="91297"/>
            <a:ext cx="676191" cy="733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3EF5F0D-3DF5-45FC-B6FA-EC25B705FB83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DC5ABA-B737-4745-A669-D48127A637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24600"/>
            <a:ext cx="9144000" cy="46972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26" y="91297"/>
            <a:ext cx="676191" cy="733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E935B77-6ED3-431F-AADF-E7088691433E}" type="datetime1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IN"/>
              <a:t>CSE 1001                    Department of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EB572375-96E0-4DBB-B3D7-B1489209CD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DC5ABA-B737-4745-A669-D48127A637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8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DC5ABA-B737-4745-A669-D48127A637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9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135" y="3789040"/>
            <a:ext cx="7353329" cy="1736744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OPERATIONS ON Pointers AND </a:t>
            </a:r>
            <a:br>
              <a:rPr lang="en-US" dirty="0"/>
            </a:br>
            <a:r>
              <a:rPr lang="en-US" dirty="0"/>
              <a:t>POINTERS TO ARRAYS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7C28B-7117-42BF-AFD5-6CB407CBE0FA}" type="datetime1">
              <a:rPr lang="en-US" smtClean="0">
                <a:solidFill>
                  <a:srgbClr val="002060"/>
                </a:solidFill>
              </a:rPr>
              <a:pPr>
                <a:defRPr/>
              </a:pPr>
              <a:t>11/23/2023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2060"/>
                </a:solidFill>
              </a:rPr>
              <a:t>CSE 1001                    Department of CSE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D29CB-6EB5-44EE-9C0D-80F0A26A6653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24744"/>
            <a:ext cx="4094767" cy="198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5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&amp; Character strings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909993" y="1296988"/>
            <a:ext cx="7467600" cy="5059363"/>
          </a:xfrm>
        </p:spPr>
        <p:txBody>
          <a:bodyPr>
            <a:normAutofit fontScale="92500"/>
          </a:bodyPr>
          <a:lstStyle/>
          <a:p>
            <a:pPr marL="0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 The statements </a:t>
            </a:r>
          </a:p>
          <a:p>
            <a:pPr marL="0" indent="0" algn="just" eaLnBrk="1" hangingPunct="1">
              <a:buNone/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char name[10];</a:t>
            </a:r>
          </a:p>
          <a:p>
            <a:pPr marL="0" algn="just" eaLnBrk="1" hangingPunct="1">
              <a:buFontTx/>
              <a:buNone/>
              <a:defRPr/>
            </a:pPr>
            <a:r>
              <a:rPr lang="en-US" sz="2800" dirty="0">
                <a:solidFill>
                  <a:schemeClr val="hlink"/>
                </a:solidFill>
              </a:rPr>
              <a:t>	</a:t>
            </a:r>
            <a:r>
              <a:rPr lang="en-US" sz="2800" b="1" dirty="0">
                <a:solidFill>
                  <a:srgbClr val="C00000"/>
                </a:solidFill>
                <a:latin typeface="Tempus Sans ITC" pitchFamily="82" charset="0"/>
              </a:rPr>
              <a:t>char 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*</a:t>
            </a:r>
            <a:r>
              <a:rPr lang="en-US" sz="2800" b="1" dirty="0" err="1">
                <a:solidFill>
                  <a:srgbClr val="C00000"/>
                </a:solidFill>
                <a:latin typeface="Tempus Sans ITC" pitchFamily="82" charset="0"/>
              </a:rPr>
              <a:t>cptr</a:t>
            </a:r>
            <a:r>
              <a:rPr lang="en-US" sz="2800" b="1" dirty="0">
                <a:solidFill>
                  <a:srgbClr val="C00000"/>
                </a:solidFill>
                <a:latin typeface="Tempus Sans ITC" pitchFamily="82" charset="0"/>
              </a:rPr>
              <a:t> =name;</a:t>
            </a:r>
          </a:p>
          <a:p>
            <a:pPr marL="1257300" lvl="3" algn="just">
              <a:buFontTx/>
              <a:buNone/>
              <a:defRPr/>
            </a:pPr>
            <a:r>
              <a:rPr lang="en-US" sz="1600" dirty="0">
                <a:sym typeface="Wingdings" pitchFamily="2" charset="2"/>
              </a:rPr>
              <a:t>    </a:t>
            </a:r>
            <a:r>
              <a:rPr lang="en-US" sz="2400" dirty="0">
                <a:sym typeface="Wingdings" pitchFamily="2" charset="2"/>
              </a:rPr>
              <a:t>declares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  <a:sym typeface="Wingdings" pitchFamily="2" charset="2"/>
              </a:rPr>
              <a:t>cptr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as a pointer to a character array and </a:t>
            </a:r>
          </a:p>
          <a:p>
            <a:pPr marL="1257300" lvl="3" algn="just">
              <a:buFontTx/>
              <a:buNone/>
              <a:defRPr/>
            </a:pPr>
            <a:r>
              <a:rPr lang="en-US" sz="2400" dirty="0">
                <a:sym typeface="Wingdings" pitchFamily="2" charset="2"/>
              </a:rPr>
              <a:t>   assigns address of the first character of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  <a:sym typeface="Wingdings" pitchFamily="2" charset="2"/>
              </a:rPr>
              <a:t> name </a:t>
            </a:r>
            <a:r>
              <a:rPr lang="en-US" sz="2400" dirty="0">
                <a:sym typeface="Wingdings" pitchFamily="2" charset="2"/>
              </a:rPr>
              <a:t>as the </a:t>
            </a:r>
          </a:p>
          <a:p>
            <a:pPr marL="1257300" lvl="3" algn="just">
              <a:buFontTx/>
              <a:buNone/>
              <a:defRPr/>
            </a:pPr>
            <a:r>
              <a:rPr lang="en-US" sz="2400" dirty="0">
                <a:sym typeface="Wingdings" pitchFamily="2" charset="2"/>
              </a:rPr>
              <a:t>   initial value.</a:t>
            </a:r>
          </a:p>
          <a:p>
            <a:pPr marL="0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The statement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while(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*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cptr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!=‘\0’)</a:t>
            </a:r>
          </a:p>
          <a:p>
            <a:pPr marL="0" algn="just" eaLnBrk="1" hangingPunct="1">
              <a:buFontTx/>
              <a:buNone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  <a:sym typeface="Wingdings" pitchFamily="2" charset="2"/>
              </a:rPr>
              <a:t>	</a:t>
            </a:r>
            <a:r>
              <a:rPr lang="en-US" sz="2800" dirty="0">
                <a:sym typeface="Wingdings" pitchFamily="2" charset="2"/>
              </a:rPr>
              <a:t> is true until the end of the string is reached.</a:t>
            </a:r>
          </a:p>
          <a:p>
            <a:pPr marL="0"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ym typeface="Wingdings" pitchFamily="2" charset="2"/>
              </a:rPr>
              <a:t>When the while loop is terminated, the pointer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  <a:sym typeface="Wingdings" pitchFamily="2" charset="2"/>
              </a:rPr>
              <a:t>cptr</a:t>
            </a:r>
            <a:r>
              <a:rPr lang="en-US" sz="28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800" dirty="0">
                <a:sym typeface="Wingdings" pitchFamily="2" charset="2"/>
              </a:rPr>
              <a:t>holds the address of the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  <a:sym typeface="Wingdings" pitchFamily="2" charset="2"/>
              </a:rPr>
              <a:t>null character [‘\0’]</a:t>
            </a:r>
            <a:r>
              <a:rPr lang="en-US" sz="2800" dirty="0">
                <a:sym typeface="Wingdings" pitchFamily="2" charset="2"/>
              </a:rPr>
              <a:t>.</a:t>
            </a:r>
          </a:p>
          <a:p>
            <a:pPr marL="0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The statement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length =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cptr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 – name; </a:t>
            </a:r>
            <a:r>
              <a:rPr lang="en-US" sz="2800" dirty="0"/>
              <a:t>gives the length of the string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name</a:t>
            </a:r>
            <a:r>
              <a:rPr lang="en-US" sz="28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41CBB-0CCE-4CFF-877A-CAA17831B473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B2CD8-5DF4-4B25-A876-3CAB73C31E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&amp; Character strings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21965"/>
            <a:ext cx="7391400" cy="4627315"/>
          </a:xfrm>
        </p:spPr>
        <p:txBody>
          <a:bodyPr/>
          <a:lstStyle/>
          <a:p>
            <a:pPr marL="274320" indent="-274320" algn="just" eaLnBrk="1" hangingPunct="1">
              <a:spcAft>
                <a:spcPts val="1200"/>
              </a:spcAft>
              <a:defRPr/>
            </a:pPr>
            <a:r>
              <a:rPr lang="en-US" sz="2800" dirty="0"/>
              <a:t>A constant character string  always represents a pointer to that string.</a:t>
            </a:r>
          </a:p>
          <a:p>
            <a:pPr marL="274320" indent="-274320" algn="just" eaLnBrk="1" hangingPunct="1">
              <a:spcAft>
                <a:spcPts val="1200"/>
              </a:spcAft>
              <a:defRPr/>
            </a:pPr>
            <a:r>
              <a:rPr lang="en-US" sz="2800" dirty="0"/>
              <a:t>The following statements are valid.</a:t>
            </a:r>
          </a:p>
          <a:p>
            <a:pPr marL="274320" indent="-274320" algn="just" eaLnBrk="1" hangingPunct="1"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		</a:t>
            </a:r>
            <a:r>
              <a:rPr lang="en-US" sz="2800" dirty="0">
                <a:solidFill>
                  <a:srgbClr val="C00000"/>
                </a:solidFill>
              </a:rPr>
              <a:t>char *name;</a:t>
            </a:r>
          </a:p>
          <a:p>
            <a:pPr marL="274320" indent="-274320" algn="just" eaLnBrk="1" hangingPunct="1">
              <a:spcAft>
                <a:spcPts val="1200"/>
              </a:spcAft>
              <a:buFontTx/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		name =“Delhi”;</a:t>
            </a:r>
          </a:p>
          <a:p>
            <a:pPr marL="0" indent="0" algn="just" eaLnBrk="1" hangingPunct="1"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These statements will declare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n-US" sz="2800" dirty="0"/>
              <a:t>  as a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pointer</a:t>
            </a:r>
            <a:r>
              <a:rPr lang="en-US" sz="2800" dirty="0"/>
              <a:t> to character array and assign to name the constant character string “Delhi”.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71969D-3D9E-4AE4-8798-D402EDF5C935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4D4E60-658E-4026-B9FC-822E9568D3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12458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and 2D arrays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393973"/>
            <a:ext cx="7391400" cy="5059363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sz="2000" b="1" dirty="0" err="1">
                <a:latin typeface="+mj-lt"/>
              </a:rPr>
              <a:t>int</a:t>
            </a:r>
            <a:r>
              <a:rPr lang="en-US" sz="2000" b="1" dirty="0">
                <a:latin typeface="+mj-lt"/>
              </a:rPr>
              <a:t> a[][2]={   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{12, 22},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+mj-lt"/>
              </a:rPr>
              <a:t>		         {33, 44} </a:t>
            </a:r>
            <a:r>
              <a:rPr lang="en-US" sz="2000" b="1" dirty="0">
                <a:latin typeface="+mj-lt"/>
              </a:rPr>
              <a:t>};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sz="2000" b="1" dirty="0" err="1">
                <a:latin typeface="+mj-lt"/>
              </a:rPr>
              <a:t>int</a:t>
            </a:r>
            <a:r>
              <a:rPr lang="en-US" sz="2000" b="1" dirty="0">
                <a:latin typeface="+mj-lt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(*p)[2]</a:t>
            </a:r>
            <a:r>
              <a:rPr lang="en-US" sz="2000" b="1" dirty="0">
                <a:latin typeface="+mj-lt"/>
              </a:rPr>
              <a:t>;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+mj-lt"/>
              </a:rPr>
              <a:t>p=a; </a:t>
            </a:r>
            <a:r>
              <a:rPr lang="en-US" sz="2000" b="1" dirty="0">
                <a:latin typeface="+mj-lt"/>
              </a:rPr>
              <a:t>// initialization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endParaRPr lang="en-US" sz="2000" b="1" dirty="0">
              <a:latin typeface="+mj-lt"/>
            </a:endParaRP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endParaRPr lang="en-US" sz="1200" b="1" dirty="0">
              <a:latin typeface="+mj-lt"/>
            </a:endParaRP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r>
              <a:rPr lang="en-US" sz="2000" b="1" dirty="0">
                <a:latin typeface="+mj-lt"/>
              </a:rPr>
              <a:t>Element  in 2d represented as 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endParaRPr lang="en-US" sz="2000" b="1" dirty="0">
              <a:latin typeface="+mj-lt"/>
            </a:endParaRP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+mj-lt"/>
              </a:rPr>
              <a:t>*(*(</a:t>
            </a:r>
            <a:r>
              <a:rPr lang="en-US" sz="2800" b="1" dirty="0" err="1">
                <a:solidFill>
                  <a:srgbClr val="C00000"/>
                </a:solidFill>
                <a:latin typeface="+mj-lt"/>
              </a:rPr>
              <a:t>a+i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)+j) 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r>
              <a:rPr lang="en-US" sz="2000" b="1" dirty="0">
                <a:latin typeface="+mj-lt"/>
              </a:rPr>
              <a:t>          or 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 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+mj-lt"/>
              </a:rPr>
              <a:t>*(*(</a:t>
            </a:r>
            <a:r>
              <a:rPr lang="en-US" sz="2800" b="1" dirty="0" err="1">
                <a:solidFill>
                  <a:srgbClr val="C00000"/>
                </a:solidFill>
                <a:latin typeface="+mj-lt"/>
              </a:rPr>
              <a:t>p+i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)+j)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266EFF-A055-49A5-BA11-2EC270497566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F3DF5-2E4C-4D4C-A1DC-E19E95D5C93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864" y="1508760"/>
            <a:ext cx="5126736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92696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and 2D arrays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340768"/>
            <a:ext cx="7239000" cy="529642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// 2D array accessed with pointer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#include &lt;</a:t>
            </a:r>
            <a:r>
              <a:rPr lang="en-US" sz="3600" b="1" dirty="0" err="1"/>
              <a:t>stdio.h</a:t>
            </a:r>
            <a:r>
              <a:rPr lang="en-US" sz="3600" b="1" dirty="0"/>
              <a:t>&gt;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 err="1"/>
              <a:t>int</a:t>
            </a:r>
            <a:r>
              <a:rPr lang="en-US" sz="3600" b="1" dirty="0"/>
              <a:t> main()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{</a:t>
            </a:r>
          </a:p>
          <a:p>
            <a:pPr marL="0" indent="0">
              <a:spcBef>
                <a:spcPts val="300"/>
              </a:spcBef>
              <a:buNone/>
              <a:defRPr/>
            </a:pPr>
            <a:endParaRPr lang="en-US" sz="3600" b="1" dirty="0"/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</a:t>
            </a:r>
            <a:r>
              <a:rPr lang="en-US" sz="3600" b="1" dirty="0" err="1"/>
              <a:t>int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, j, (*p)[2], a[][2] = {{12, 22}, {33, 44} };</a:t>
            </a:r>
          </a:p>
          <a:p>
            <a:pPr marL="0" indent="0">
              <a:spcBef>
                <a:spcPts val="300"/>
              </a:spcBef>
              <a:buNone/>
              <a:defRPr/>
            </a:pPr>
            <a:endParaRPr lang="en-US" sz="3600" b="1" dirty="0"/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p=a;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for(</a:t>
            </a:r>
            <a:r>
              <a:rPr lang="en-US" sz="3600" b="1" dirty="0" err="1"/>
              <a:t>i</a:t>
            </a:r>
            <a:r>
              <a:rPr lang="en-US" sz="3600" b="1" dirty="0"/>
              <a:t>=0;i&lt;2;i++)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{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    for(j=0;j&lt;2;j++)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       </a:t>
            </a:r>
            <a:r>
              <a:rPr lang="en-US" sz="3600" b="1" dirty="0" err="1"/>
              <a:t>printf</a:t>
            </a:r>
            <a:r>
              <a:rPr lang="en-US" sz="3600" b="1" dirty="0"/>
              <a:t>(“%d \t“, *(*(</a:t>
            </a:r>
            <a:r>
              <a:rPr lang="en-US" sz="3600" b="1" dirty="0" err="1"/>
              <a:t>p+i</a:t>
            </a:r>
            <a:r>
              <a:rPr lang="en-US" sz="3600" b="1" dirty="0"/>
              <a:t>)+j));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    </a:t>
            </a:r>
            <a:r>
              <a:rPr lang="en-US" sz="3600" b="1" dirty="0" err="1"/>
              <a:t>printf</a:t>
            </a:r>
            <a:r>
              <a:rPr lang="en-US" sz="3600" b="1" dirty="0"/>
              <a:t>("\n“);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}</a:t>
            </a:r>
          </a:p>
          <a:p>
            <a:pPr marL="0" indent="0">
              <a:spcBef>
                <a:spcPts val="300"/>
              </a:spcBef>
              <a:buNone/>
              <a:defRPr/>
            </a:pPr>
            <a:endParaRPr lang="en-US" sz="3600" b="1" dirty="0"/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   return 0;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3600" b="1" dirty="0"/>
              <a:t>}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34E00-BA0D-4CC4-A150-55E719A36438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F3DF5-2E4C-4D4C-A1DC-E19E95D5C93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192" y="5099341"/>
            <a:ext cx="4843264" cy="143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4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Array of pointers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93973"/>
            <a:ext cx="7632848" cy="4699323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We can use pointers to handle a table of strings.</a:t>
            </a:r>
          </a:p>
          <a:p>
            <a:pPr marL="274320" indent="-274320" algn="just" eaLnBrk="1" hangingPunct="1">
              <a:buFontTx/>
              <a:buNone/>
              <a:defRPr/>
            </a:pPr>
            <a:r>
              <a:rPr lang="en-US" sz="2800" dirty="0"/>
              <a:t> 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char name[3][25];</a:t>
            </a:r>
          </a:p>
          <a:p>
            <a:pPr marL="274320" indent="-274320" algn="just" eaLnBrk="1" hangingPunct="1">
              <a:buFontTx/>
              <a:buNone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	name </a:t>
            </a:r>
            <a:r>
              <a:rPr lang="en-US" sz="2800" dirty="0"/>
              <a:t>is  a table containing 3 names, each with a maximum length of 25 characters (including ‘\0’)</a:t>
            </a:r>
          </a:p>
          <a:p>
            <a:pPr marL="274320" indent="-274320" algn="just" eaLnBrk="1" hangingPunct="1">
              <a:buFontTx/>
              <a:buNone/>
              <a:defRPr/>
            </a:pPr>
            <a:endParaRPr lang="en-US" sz="1050" dirty="0"/>
          </a:p>
          <a:p>
            <a:pPr marL="274320" indent="-274320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Total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storage</a:t>
            </a:r>
            <a:r>
              <a:rPr lang="en-US" sz="2800" dirty="0"/>
              <a:t> requirement for </a:t>
            </a:r>
            <a:r>
              <a:rPr lang="en-US" sz="2800" b="1" dirty="0"/>
              <a:t>name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75 bytes</a:t>
            </a:r>
            <a:r>
              <a:rPr lang="en-US" sz="2800" dirty="0"/>
              <a:t>.</a:t>
            </a:r>
          </a:p>
          <a:p>
            <a:pPr marL="274320" indent="-274320" algn="just" eaLnBrk="1" hangingPunct="1">
              <a:buFontTx/>
              <a:buNone/>
              <a:defRPr/>
            </a:pPr>
            <a:r>
              <a:rPr lang="en-US" sz="2800" dirty="0"/>
              <a:t>	But rarely all the individual strings will be equal in lengths.</a:t>
            </a:r>
          </a:p>
          <a:p>
            <a:pPr marL="274320" indent="-274320" algn="just" eaLnBrk="1" hangingPunct="1">
              <a:buFontTx/>
              <a:buNone/>
              <a:defRPr/>
            </a:pPr>
            <a:endParaRPr lang="en-US" sz="1100" dirty="0"/>
          </a:p>
          <a:p>
            <a:pPr marL="274320" indent="-274320" algn="just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800" dirty="0"/>
              <a:t>We can use a pointer to a string of varying length as</a:t>
            </a:r>
            <a:r>
              <a:rPr lang="en-US" sz="2800" b="1" dirty="0">
                <a:solidFill>
                  <a:srgbClr val="C00000"/>
                </a:solidFill>
              </a:rPr>
              <a:t>	</a:t>
            </a:r>
          </a:p>
          <a:p>
            <a:pPr marL="274320" indent="-274320" algn="just" eaLnBrk="1" hangingPunct="1">
              <a:lnSpc>
                <a:spcPct val="160000"/>
              </a:lnSpc>
              <a:buFontTx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 char *name[3] = { “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New Zealand</a:t>
            </a:r>
            <a:r>
              <a:rPr lang="en-US" sz="2800" b="1" dirty="0">
                <a:solidFill>
                  <a:srgbClr val="C00000"/>
                </a:solidFill>
              </a:rPr>
              <a:t>”, “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Austrailia</a:t>
            </a:r>
            <a:r>
              <a:rPr lang="en-US" sz="2800" b="1" dirty="0">
                <a:solidFill>
                  <a:srgbClr val="C00000"/>
                </a:solidFill>
              </a:rPr>
              <a:t>”, “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India</a:t>
            </a:r>
            <a:r>
              <a:rPr lang="en-US" sz="2800" b="1" dirty="0">
                <a:solidFill>
                  <a:srgbClr val="C00000"/>
                </a:solidFill>
              </a:rPr>
              <a:t>” };</a:t>
            </a:r>
          </a:p>
          <a:p>
            <a:pPr marL="274320" indent="-27432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	</a:t>
            </a:r>
            <a:endParaRPr lang="en-US" sz="2800" dirty="0">
              <a:solidFill>
                <a:srgbClr val="C00000"/>
              </a:solidFill>
            </a:endParaRPr>
          </a:p>
          <a:p>
            <a:pPr marL="274320" indent="-274320" algn="just" eaLnBrk="1" hangingPunct="1">
              <a:buFontTx/>
              <a:buNone/>
              <a:defRPr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08081-B9B2-4063-ADA7-70483799C115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78B45-8CBA-4F41-9406-43940FC0856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Array of pointers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393973"/>
            <a:ext cx="7239000" cy="5059363"/>
          </a:xfrm>
        </p:spPr>
        <p:txBody>
          <a:bodyPr/>
          <a:lstStyle/>
          <a:p>
            <a:pPr marL="0" algn="just" eaLnBrk="1" hangingPunct="1">
              <a:buFontTx/>
              <a:buNone/>
            </a:pPr>
            <a:r>
              <a:rPr lang="en-US" sz="2800" dirty="0"/>
              <a:t>So, </a:t>
            </a:r>
            <a:r>
              <a:rPr lang="en-US" sz="2800" b="1" dirty="0"/>
              <a:t>char *name[3] = { 	“New Zealand “,</a:t>
            </a:r>
          </a:p>
          <a:p>
            <a:pPr marL="0" algn="just" eaLnBrk="1" hangingPunct="1">
              <a:buFontTx/>
              <a:buNone/>
            </a:pPr>
            <a:r>
              <a:rPr lang="en-US" sz="2800" b="1" dirty="0"/>
              <a:t>					“Australia”,</a:t>
            </a:r>
          </a:p>
          <a:p>
            <a:pPr marL="0" algn="just" eaLnBrk="1" hangingPunct="1">
              <a:buFontTx/>
              <a:buNone/>
            </a:pPr>
            <a:r>
              <a:rPr lang="en-US" sz="2800" b="1" dirty="0"/>
              <a:t>					“India”};</a:t>
            </a:r>
          </a:p>
          <a:p>
            <a:pPr marL="0" algn="just" eaLnBrk="1" hangingPunct="1">
              <a:buFontTx/>
              <a:buNone/>
            </a:pPr>
            <a:r>
              <a:rPr lang="en-US" sz="2800" dirty="0"/>
              <a:t>Declares </a:t>
            </a:r>
            <a:r>
              <a:rPr lang="en-US" sz="2800" b="1" dirty="0"/>
              <a:t>name</a:t>
            </a:r>
            <a:r>
              <a:rPr lang="en-US" sz="2800" dirty="0"/>
              <a:t> to be an </a:t>
            </a:r>
            <a:r>
              <a:rPr lang="en-US" sz="2800" b="1" dirty="0"/>
              <a:t>array of 3 pointers </a:t>
            </a:r>
            <a:r>
              <a:rPr lang="en-US" sz="2800" dirty="0"/>
              <a:t>to characters, each pointer pointing to a particular name.</a:t>
            </a:r>
          </a:p>
          <a:p>
            <a:pPr marL="0" algn="just" eaLnBrk="1" hangingPunct="1">
              <a:buFontTx/>
              <a:buNone/>
            </a:pPr>
            <a:r>
              <a:rPr lang="en-US" sz="2800" b="1" dirty="0"/>
              <a:t>	name[0] 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/>
              <a:t>New Zealand </a:t>
            </a:r>
          </a:p>
          <a:p>
            <a:pPr marL="0" algn="just" eaLnBrk="1" hangingPunct="1">
              <a:buFontTx/>
              <a:buNone/>
            </a:pPr>
            <a:r>
              <a:rPr lang="en-US" sz="2800" b="1" dirty="0"/>
              <a:t>	name[1]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/>
              <a:t>Australia</a:t>
            </a:r>
          </a:p>
          <a:p>
            <a:pPr marL="0" algn="just" eaLnBrk="1" hangingPunct="1">
              <a:buFontTx/>
              <a:buNone/>
            </a:pPr>
            <a:r>
              <a:rPr lang="en-US" sz="2800" b="1" dirty="0"/>
              <a:t>	name[2]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/>
              <a:t>India</a:t>
            </a:r>
          </a:p>
          <a:p>
            <a:pPr marL="0" algn="just" eaLnBrk="1" hangingPunct="1">
              <a:buFontTx/>
              <a:buNone/>
            </a:pPr>
            <a:r>
              <a:rPr lang="en-US" sz="2800" dirty="0"/>
              <a:t>This declaration allocates </a:t>
            </a:r>
            <a:r>
              <a:rPr lang="en-US" sz="2800" dirty="0">
                <a:solidFill>
                  <a:srgbClr val="C00000"/>
                </a:solidFill>
              </a:rPr>
              <a:t>28 bytes.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2C8EF8-3A19-46BD-9455-6B620885C21D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4888E3-677D-41F2-B85D-5F4E7096EF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Array of pointers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321965"/>
            <a:ext cx="7239000" cy="5059363"/>
          </a:xfrm>
        </p:spPr>
        <p:txBody>
          <a:bodyPr>
            <a:normAutofit lnSpcReduction="10000"/>
          </a:bodyPr>
          <a:lstStyle/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The following statement would print out all the 3 names.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/>
              <a:t>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for(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=0;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&lt;=2;i++)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	 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printf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(“%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s”,name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]); </a:t>
            </a:r>
          </a:p>
          <a:p>
            <a:pPr marL="0" algn="just">
              <a:lnSpc>
                <a:spcPct val="90000"/>
              </a:lnSpc>
              <a:buNone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sz="2800" b="1" dirty="0"/>
              <a:t>or </a:t>
            </a:r>
            <a:r>
              <a:rPr lang="en-US" sz="2800" b="1" dirty="0" err="1">
                <a:solidFill>
                  <a:srgbClr val="C00000"/>
                </a:solidFill>
              </a:rPr>
              <a:t>printf</a:t>
            </a:r>
            <a:r>
              <a:rPr lang="en-US" sz="2800" b="1" dirty="0">
                <a:solidFill>
                  <a:srgbClr val="C00000"/>
                </a:solidFill>
              </a:rPr>
              <a:t>(“%s”, *(name + </a:t>
            </a:r>
            <a:r>
              <a:rPr lang="en-US" sz="2800" b="1" dirty="0" err="1">
                <a:solidFill>
                  <a:srgbClr val="C00000"/>
                </a:solidFill>
              </a:rPr>
              <a:t>i</a:t>
            </a:r>
            <a:r>
              <a:rPr lang="en-US" sz="2800" b="1" dirty="0">
                <a:solidFill>
                  <a:srgbClr val="C00000"/>
                </a:solidFill>
              </a:rPr>
              <a:t>))</a:t>
            </a:r>
            <a:r>
              <a:rPr lang="en-US" sz="2800" b="1" dirty="0"/>
              <a:t>;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endParaRPr lang="en-US" sz="900" dirty="0"/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To access the </a:t>
            </a:r>
            <a:r>
              <a:rPr lang="en-US" sz="2800" b="1" dirty="0" err="1">
                <a:solidFill>
                  <a:srgbClr val="C00000"/>
                </a:solidFill>
              </a:rPr>
              <a:t>j</a:t>
            </a:r>
            <a:r>
              <a:rPr lang="en-US" sz="2800" b="1" baseline="30000" dirty="0" err="1">
                <a:solidFill>
                  <a:srgbClr val="C00000"/>
                </a:solidFill>
              </a:rPr>
              <a:t>th</a:t>
            </a:r>
            <a:r>
              <a:rPr lang="en-US" sz="2800" baseline="30000" dirty="0"/>
              <a:t> </a:t>
            </a:r>
            <a:r>
              <a:rPr lang="en-US" sz="2800" dirty="0"/>
              <a:t>character in the </a:t>
            </a:r>
            <a:r>
              <a:rPr lang="en-US" sz="2800" b="1" dirty="0" err="1">
                <a:solidFill>
                  <a:srgbClr val="C00000"/>
                </a:solidFill>
              </a:rPr>
              <a:t>i</a:t>
            </a:r>
            <a:r>
              <a:rPr lang="en-US" sz="2800" b="1" baseline="30000" dirty="0" err="1">
                <a:solidFill>
                  <a:srgbClr val="C00000"/>
                </a:solidFill>
              </a:rPr>
              <a:t>th</a:t>
            </a:r>
            <a:r>
              <a:rPr lang="en-US" sz="2800" dirty="0"/>
              <a:t> name, we 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may write as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*(name[</a:t>
            </a:r>
            <a:r>
              <a:rPr lang="en-US" sz="2800" b="1" dirty="0" err="1">
                <a:solidFill>
                  <a:srgbClr val="C00000"/>
                </a:solidFill>
              </a:rPr>
              <a:t>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] +</a:t>
            </a:r>
            <a:r>
              <a:rPr lang="en-US" sz="2800" b="1" dirty="0">
                <a:solidFill>
                  <a:srgbClr val="C00000"/>
                </a:solidFill>
              </a:rPr>
              <a:t>j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endParaRPr lang="en-US" sz="1050" dirty="0"/>
          </a:p>
          <a:p>
            <a:pPr marL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The character array with rows of varying lengths are called </a:t>
            </a:r>
            <a:r>
              <a:rPr lang="en-US" sz="2800" b="1" dirty="0">
                <a:solidFill>
                  <a:srgbClr val="C00000"/>
                </a:solidFill>
              </a:rPr>
              <a:t>ragged arrays </a:t>
            </a:r>
            <a:r>
              <a:rPr lang="en-US" sz="2800" dirty="0"/>
              <a:t>and are better handled by pointers.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FB7A6-8B11-45DE-B7B8-79551CBC4C39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534743-12BB-4D61-BD6A-35480B872A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AFDD-46A6-4537-A410-C0C47B25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to Void Type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913D-AF14-4B09-AD58-F0737643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9389"/>
            <a:ext cx="8245806" cy="4907721"/>
          </a:xfrm>
        </p:spPr>
        <p:txBody>
          <a:bodyPr>
            <a:normAutofit/>
          </a:bodyPr>
          <a:lstStyle/>
          <a:p>
            <a:r>
              <a:rPr lang="en-US" sz="2400" dirty="0"/>
              <a:t>The void pointer in C is a pointer which is not associated with any data types.</a:t>
            </a:r>
          </a:p>
          <a:p>
            <a:r>
              <a:rPr lang="en-US" sz="2400" dirty="0"/>
              <a:t> It points to some data location in the storage means points to the address of variables. It is also called general purpose pointer.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#include&lt;stdlib.h&gt;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int main() {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int a = 7;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float b = 7.6;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void *p;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p = &amp;a;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</a:t>
            </a:r>
            <a:r>
              <a:rPr lang="en-IN" sz="1600" dirty="0" err="1">
                <a:solidFill>
                  <a:srgbClr val="FF0000"/>
                </a:solidFill>
              </a:rPr>
              <a:t>printf</a:t>
            </a:r>
            <a:r>
              <a:rPr lang="en-IN" sz="1600" dirty="0">
                <a:solidFill>
                  <a:srgbClr val="FF0000"/>
                </a:solidFill>
              </a:rPr>
              <a:t>("Integer variable is = %d", *( (int*) p) );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p = &amp;b;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</a:t>
            </a:r>
            <a:r>
              <a:rPr lang="en-IN" sz="1600" dirty="0" err="1">
                <a:solidFill>
                  <a:srgbClr val="FF0000"/>
                </a:solidFill>
              </a:rPr>
              <a:t>printf</a:t>
            </a:r>
            <a:r>
              <a:rPr lang="en-IN" sz="1600" dirty="0">
                <a:solidFill>
                  <a:srgbClr val="FF0000"/>
                </a:solidFill>
              </a:rPr>
              <a:t>("\</a:t>
            </a:r>
            <a:r>
              <a:rPr lang="en-IN" sz="1600" dirty="0" err="1">
                <a:solidFill>
                  <a:srgbClr val="FF0000"/>
                </a:solidFill>
              </a:rPr>
              <a:t>nFloat</a:t>
            </a:r>
            <a:r>
              <a:rPr lang="en-IN" sz="1600" dirty="0">
                <a:solidFill>
                  <a:srgbClr val="FF0000"/>
                </a:solidFill>
              </a:rPr>
              <a:t> variable is = %f", *( (float*) p) );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return 0;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A7FE5-2466-4C06-9E21-58331427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43CFA-9DD8-47C8-9667-4D3B437EEC3B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0679C-A363-4AE0-AE45-FB9F8B4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19C89-9283-4349-A5EA-B8C17E6F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0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AFDD-46A6-4537-A410-C0C47B25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to Void Type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913D-AF14-4B09-AD58-F0737643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9389"/>
            <a:ext cx="8245806" cy="4907721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#include&lt;stdlib.h&gt;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int main() {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int a = 7;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float b = 7.6;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void *p;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p = &amp;a;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</a:t>
            </a:r>
            <a:r>
              <a:rPr lang="en-IN" sz="1600" dirty="0" err="1">
                <a:solidFill>
                  <a:srgbClr val="FF0000"/>
                </a:solidFill>
              </a:rPr>
              <a:t>printf</a:t>
            </a:r>
            <a:r>
              <a:rPr lang="en-IN" sz="1600" dirty="0">
                <a:solidFill>
                  <a:srgbClr val="FF0000"/>
                </a:solidFill>
              </a:rPr>
              <a:t>("Integer variable is = %d", *( (int*) p) );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p = &amp;b;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</a:t>
            </a:r>
            <a:r>
              <a:rPr lang="en-IN" sz="1600" dirty="0" err="1">
                <a:solidFill>
                  <a:srgbClr val="FF0000"/>
                </a:solidFill>
              </a:rPr>
              <a:t>printf</a:t>
            </a:r>
            <a:r>
              <a:rPr lang="en-IN" sz="1600" dirty="0">
                <a:solidFill>
                  <a:srgbClr val="FF0000"/>
                </a:solidFill>
              </a:rPr>
              <a:t>("\</a:t>
            </a:r>
            <a:r>
              <a:rPr lang="en-IN" sz="1600" dirty="0" err="1">
                <a:solidFill>
                  <a:srgbClr val="FF0000"/>
                </a:solidFill>
              </a:rPr>
              <a:t>nFloat</a:t>
            </a:r>
            <a:r>
              <a:rPr lang="en-IN" sz="1600" dirty="0">
                <a:solidFill>
                  <a:srgbClr val="FF0000"/>
                </a:solidFill>
              </a:rPr>
              <a:t> variable is = %f", *( (float*) p) );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   return 0;</a:t>
            </a:r>
          </a:p>
          <a:p>
            <a:pPr marL="342900" lvl="1" indent="0">
              <a:buNone/>
            </a:pPr>
            <a:r>
              <a:rPr lang="en-IN" sz="1600" dirty="0">
                <a:solidFill>
                  <a:srgbClr val="FF0000"/>
                </a:solidFill>
              </a:rPr>
              <a:t>} </a:t>
            </a:r>
          </a:p>
          <a:p>
            <a:pPr marL="342900" lvl="1" indent="0">
              <a:buNone/>
            </a:pPr>
            <a:endParaRPr lang="en-IN" sz="1600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r>
              <a:rPr lang="en-IN" sz="1600" b="1" dirty="0"/>
              <a:t>OUTPUT: </a:t>
            </a:r>
          </a:p>
          <a:p>
            <a:pPr marL="342900" lvl="1" indent="0">
              <a:buNone/>
            </a:pPr>
            <a:r>
              <a:rPr lang="en-US" sz="1600" b="1" dirty="0"/>
              <a:t>Integer variable is = 7</a:t>
            </a:r>
          </a:p>
          <a:p>
            <a:pPr marL="342900" lvl="1" indent="0">
              <a:buNone/>
            </a:pPr>
            <a:r>
              <a:rPr lang="en-US" sz="1600" b="1" dirty="0"/>
              <a:t>Float variable is = 7.600000</a:t>
            </a:r>
            <a:endParaRPr lang="en-IN" sz="1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A7FE5-2466-4C06-9E21-58331427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43CFA-9DD8-47C8-9667-4D3B437EEC3B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0679C-A363-4AE0-AE45-FB9F8B4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19C89-9283-4349-A5EA-B8C17E6F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12458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and arrays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45615"/>
            <a:ext cx="8245806" cy="4547681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/>
              <a:t>When an array is declared, the compiler allocates a base address and sufficient amount of storage to contain all the elements of the array in contiguous memory locations.</a:t>
            </a:r>
          </a:p>
          <a:p>
            <a:pPr algn="just" eaLnBrk="1" hangingPunct="1">
              <a:buFontTx/>
              <a:buNone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/>
              <a:t>The base address is the location of the first element (index 0) of the array.</a:t>
            </a:r>
          </a:p>
          <a:p>
            <a:pPr algn="just" eaLnBrk="1" hangingPunct="1">
              <a:buFontTx/>
              <a:buNone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/>
              <a:t>The compiler also defines the array name as a </a:t>
            </a:r>
            <a:r>
              <a:rPr lang="en-US" sz="2800" b="1" dirty="0"/>
              <a:t>constant pointer </a:t>
            </a:r>
            <a:r>
              <a:rPr lang="en-US" sz="2800" dirty="0"/>
              <a:t>to the first element.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CABFC-67BE-43DB-BEEE-FFD8D5E1EA63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5790E-E4FB-4C50-8A93-AC6EC6ED01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38" y="692696"/>
            <a:ext cx="7611186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and arrays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49031" y="1321006"/>
            <a:ext cx="7467600" cy="3505207"/>
          </a:xfrm>
        </p:spPr>
        <p:txBody>
          <a:bodyPr/>
          <a:lstStyle/>
          <a:p>
            <a:pPr marL="0" algn="just">
              <a:buFont typeface="Wingdings" pitchFamily="2" charset="2"/>
              <a:buChar char="§"/>
            </a:pPr>
            <a:r>
              <a:rPr lang="en-US" sz="2800" dirty="0"/>
              <a:t>An array x is declared as follows and assume the base address of </a:t>
            </a:r>
            <a:r>
              <a:rPr lang="en-US" sz="2800" b="1" dirty="0"/>
              <a:t>x</a:t>
            </a:r>
            <a:r>
              <a:rPr lang="en-US" sz="2800" dirty="0"/>
              <a:t> is </a:t>
            </a:r>
            <a:r>
              <a:rPr lang="en-US" sz="2800" b="1" dirty="0"/>
              <a:t>1000.</a:t>
            </a:r>
            <a:endParaRPr lang="en-US" sz="2800" dirty="0"/>
          </a:p>
          <a:p>
            <a:pPr marL="0" algn="just" eaLnBrk="1" hangingPunct="1">
              <a:buFontTx/>
              <a:buNone/>
            </a:pPr>
            <a:r>
              <a:rPr lang="en-US" sz="2800" dirty="0"/>
              <a:t>		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>
                <a:solidFill>
                  <a:srgbClr val="C00000"/>
                </a:solidFill>
              </a:rPr>
              <a:t>  x[5] ={ 1,2,3,4,5};</a:t>
            </a:r>
          </a:p>
          <a:p>
            <a:pPr marL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Array name </a:t>
            </a:r>
            <a:r>
              <a:rPr lang="en-US" sz="2800" b="1" dirty="0">
                <a:solidFill>
                  <a:srgbClr val="C00000"/>
                </a:solidFill>
              </a:rPr>
              <a:t>x</a:t>
            </a:r>
            <a:r>
              <a:rPr lang="en-US" sz="2800" dirty="0"/>
              <a:t>, is a constant pointer, pointing to the first element  </a:t>
            </a:r>
            <a:r>
              <a:rPr lang="en-US" sz="2800" b="1" dirty="0">
                <a:solidFill>
                  <a:srgbClr val="C00000"/>
                </a:solidFill>
              </a:rPr>
              <a:t>x[0]</a:t>
            </a:r>
            <a:r>
              <a:rPr lang="en-US" sz="2800" dirty="0"/>
              <a:t> .</a:t>
            </a:r>
          </a:p>
          <a:p>
            <a:pPr marL="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Value of </a:t>
            </a:r>
            <a:r>
              <a:rPr lang="en-US" sz="2800" b="1" dirty="0">
                <a:solidFill>
                  <a:srgbClr val="C00000"/>
                </a:solidFill>
              </a:rPr>
              <a:t>x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C00000"/>
                </a:solidFill>
              </a:rPr>
              <a:t>1000 (Base Address)</a:t>
            </a:r>
            <a:r>
              <a:rPr lang="en-US" sz="2800" dirty="0"/>
              <a:t>, the location of </a:t>
            </a:r>
            <a:r>
              <a:rPr lang="en-US" sz="2800" b="1" dirty="0">
                <a:solidFill>
                  <a:srgbClr val="C00000"/>
                </a:solidFill>
              </a:rPr>
              <a:t>x[0]</a:t>
            </a:r>
            <a:r>
              <a:rPr lang="en-US" sz="2800" dirty="0"/>
              <a:t>.	i.e. </a:t>
            </a:r>
            <a:r>
              <a:rPr lang="en-US" sz="2800" b="1" dirty="0">
                <a:solidFill>
                  <a:srgbClr val="C00000"/>
                </a:solidFill>
              </a:rPr>
              <a:t>x = &amp;x[0] = 1000 (in the example below)</a:t>
            </a:r>
          </a:p>
          <a:p>
            <a:pPr marL="0" algn="just" eaLnBrk="1" hangingPunct="1">
              <a:buFontTx/>
              <a:buNone/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BBF3C-D5CD-484B-9468-C379C6C822DE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8" y="4603751"/>
            <a:ext cx="7429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12458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Array accessing using Pointers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93973"/>
            <a:ext cx="7704856" cy="4962378"/>
          </a:xfrm>
        </p:spPr>
        <p:txBody>
          <a:bodyPr>
            <a:normAutofit fontScale="92500" lnSpcReduction="10000"/>
          </a:bodyPr>
          <a:lstStyle/>
          <a:p>
            <a:pPr marL="0" algn="just">
              <a:lnSpc>
                <a:spcPct val="90000"/>
              </a:lnSpc>
            </a:pPr>
            <a:r>
              <a:rPr lang="en-US" sz="2600" dirty="0"/>
              <a:t>An </a:t>
            </a:r>
            <a:r>
              <a:rPr lang="en-US" sz="2600" b="1" dirty="0"/>
              <a:t>integer pointer variable</a:t>
            </a:r>
            <a:r>
              <a:rPr lang="en-US" sz="2600" dirty="0"/>
              <a:t> p, can be made to point to an array as follows:</a:t>
            </a: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sz="2600" dirty="0"/>
              <a:t>		</a:t>
            </a:r>
            <a:r>
              <a:rPr lang="en-US" sz="2600" b="1" dirty="0" err="1">
                <a:solidFill>
                  <a:srgbClr val="C00000"/>
                </a:solidFill>
              </a:rPr>
              <a:t>int</a:t>
            </a:r>
            <a:r>
              <a:rPr lang="en-US" sz="2600" b="1" dirty="0">
                <a:solidFill>
                  <a:srgbClr val="C00000"/>
                </a:solidFill>
              </a:rPr>
              <a:t>  x[5] ={ 1,2,3,4,5};</a:t>
            </a: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sz="2600" b="1" dirty="0">
                <a:solidFill>
                  <a:srgbClr val="C00000"/>
                </a:solidFill>
              </a:rPr>
              <a:t>		</a:t>
            </a:r>
            <a:r>
              <a:rPr lang="en-US" sz="2600" b="1" dirty="0" err="1">
                <a:solidFill>
                  <a:srgbClr val="C00000"/>
                </a:solidFill>
              </a:rPr>
              <a:t>int</a:t>
            </a:r>
            <a:r>
              <a:rPr lang="en-US" sz="2600" b="1" dirty="0">
                <a:solidFill>
                  <a:srgbClr val="C00000"/>
                </a:solidFill>
              </a:rPr>
              <a:t> *p;</a:t>
            </a:r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r>
              <a:rPr lang="en-US" sz="2600" dirty="0"/>
              <a:t>		</a:t>
            </a:r>
            <a:r>
              <a:rPr lang="en-US" sz="2600" b="1" dirty="0">
                <a:solidFill>
                  <a:srgbClr val="C00000"/>
                </a:solidFill>
              </a:rPr>
              <a:t>p = x;     </a:t>
            </a:r>
            <a:r>
              <a:rPr lang="en-US" sz="2600" dirty="0"/>
              <a:t>OR      </a:t>
            </a:r>
            <a:r>
              <a:rPr lang="en-US" sz="2600" b="1" dirty="0">
                <a:solidFill>
                  <a:srgbClr val="C00000"/>
                </a:solidFill>
              </a:rPr>
              <a:t>p = &amp;x[0];</a:t>
            </a:r>
          </a:p>
          <a:p>
            <a:pPr marL="0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600" b="1" dirty="0"/>
          </a:p>
          <a:p>
            <a:pPr marL="0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b="1" dirty="0"/>
              <a:t>Following statement is Invalid:</a:t>
            </a: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sz="2600" dirty="0"/>
              <a:t>		p = &amp;x ; //Invalid</a:t>
            </a:r>
          </a:p>
          <a:p>
            <a:pPr marL="0" algn="just">
              <a:spcBef>
                <a:spcPts val="300"/>
              </a:spcBef>
              <a:defRPr/>
            </a:pPr>
            <a:endParaRPr lang="en-US" sz="2600" b="1" dirty="0"/>
          </a:p>
          <a:p>
            <a:pPr marL="0" algn="just">
              <a:spcBef>
                <a:spcPts val="300"/>
              </a:spcBef>
              <a:defRPr/>
            </a:pPr>
            <a:r>
              <a:rPr lang="en-US" sz="2600" b="1" dirty="0"/>
              <a:t>Successive array elements can be accessed </a:t>
            </a:r>
            <a:r>
              <a:rPr lang="en-US" sz="2600" dirty="0"/>
              <a:t>by writing: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r>
              <a:rPr lang="en-US" sz="2600" b="1" dirty="0">
                <a:solidFill>
                  <a:srgbClr val="C00000"/>
                </a:solidFill>
              </a:rPr>
              <a:t>	</a:t>
            </a:r>
            <a:r>
              <a:rPr lang="en-US" sz="2600" b="1" dirty="0" err="1">
                <a:solidFill>
                  <a:srgbClr val="C00000"/>
                </a:solidFill>
              </a:rPr>
              <a:t>printf</a:t>
            </a:r>
            <a:r>
              <a:rPr lang="en-US" sz="2600" b="1" dirty="0">
                <a:solidFill>
                  <a:srgbClr val="C00000"/>
                </a:solidFill>
              </a:rPr>
              <a:t>(“%d”, *p); p++;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r>
              <a:rPr lang="en-US" sz="2600" b="1" dirty="0"/>
              <a:t>	or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r>
              <a:rPr lang="en-US" sz="2600" b="1" dirty="0">
                <a:solidFill>
                  <a:srgbClr val="C00000"/>
                </a:solidFill>
              </a:rPr>
              <a:t>	</a:t>
            </a:r>
            <a:r>
              <a:rPr lang="en-US" sz="2600" b="1" dirty="0" err="1">
                <a:solidFill>
                  <a:srgbClr val="C00000"/>
                </a:solidFill>
              </a:rPr>
              <a:t>printf</a:t>
            </a:r>
            <a:r>
              <a:rPr lang="en-US" sz="2600" b="1" dirty="0">
                <a:solidFill>
                  <a:srgbClr val="C00000"/>
                </a:solidFill>
              </a:rPr>
              <a:t>(“%d”, *(</a:t>
            </a:r>
            <a:r>
              <a:rPr lang="en-US" sz="2600" b="1" dirty="0" err="1">
                <a:solidFill>
                  <a:srgbClr val="C00000"/>
                </a:solidFill>
              </a:rPr>
              <a:t>p+i</a:t>
            </a:r>
            <a:r>
              <a:rPr lang="en-US" sz="2600" b="1" dirty="0">
                <a:solidFill>
                  <a:srgbClr val="C00000"/>
                </a:solidFill>
              </a:rPr>
              <a:t>)); </a:t>
            </a:r>
            <a:r>
              <a:rPr lang="en-US" sz="2600" b="1" dirty="0" err="1">
                <a:solidFill>
                  <a:srgbClr val="C00000"/>
                </a:solidFill>
              </a:rPr>
              <a:t>i</a:t>
            </a:r>
            <a:r>
              <a:rPr lang="en-US" sz="2600" b="1" dirty="0">
                <a:solidFill>
                  <a:srgbClr val="C00000"/>
                </a:solidFill>
              </a:rPr>
              <a:t>++;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	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endParaRPr lang="en-US" sz="2400" b="1" dirty="0">
              <a:solidFill>
                <a:srgbClr val="C00000"/>
              </a:solidFill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2400" dirty="0"/>
          </a:p>
          <a:p>
            <a:pPr marL="114300" lvl="1" indent="0" algn="just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9129CF-6A16-4BF4-964E-3CA2EC0E7B2A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and arrays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300"/>
              </a:spcBef>
              <a:defRPr/>
            </a:pPr>
            <a:r>
              <a:rPr lang="en-US" sz="2400" dirty="0"/>
              <a:t>The relationship between </a:t>
            </a:r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C00000"/>
                </a:solidFill>
              </a:rPr>
              <a:t>x</a:t>
            </a:r>
            <a:r>
              <a:rPr lang="en-US" sz="2400" dirty="0"/>
              <a:t> is shown below: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endParaRPr lang="en-US" sz="2400" dirty="0"/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b="1" dirty="0"/>
              <a:t>	</a:t>
            </a:r>
            <a:r>
              <a:rPr lang="en-US" sz="2400" dirty="0"/>
              <a:t>p= &amp;x[0];   	(=1000) BASE ADDRESS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	p+1=&gt;&amp;x[1] 	(=1004)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	p+2=&gt;&amp;x[2] 	(=1008)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	p+3=&gt;&amp;x[3] 	(=1012)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	p+4=&gt;&amp;x[4] 	(=1016) 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endParaRPr lang="en-US" sz="2400" b="1" dirty="0"/>
          </a:p>
          <a:p>
            <a:pPr marL="0" algn="just">
              <a:spcBef>
                <a:spcPts val="300"/>
              </a:spcBef>
              <a:defRPr/>
            </a:pPr>
            <a:r>
              <a:rPr lang="en-US" sz="2400" b="1" dirty="0"/>
              <a:t>Address of an element of </a:t>
            </a:r>
            <a:r>
              <a:rPr lang="en-US" sz="2400" b="1" dirty="0">
                <a:solidFill>
                  <a:srgbClr val="C00000"/>
                </a:solidFill>
              </a:rPr>
              <a:t>x </a:t>
            </a:r>
            <a:r>
              <a:rPr lang="en-US" sz="2400" b="1" dirty="0"/>
              <a:t>is given by: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Address of </a:t>
            </a:r>
            <a:r>
              <a:rPr lang="en-US" sz="2400" b="1" dirty="0"/>
              <a:t>x[</a:t>
            </a:r>
            <a:r>
              <a:rPr lang="en-US" sz="2400" b="1" dirty="0" err="1"/>
              <a:t>i</a:t>
            </a:r>
            <a:r>
              <a:rPr lang="en-US" sz="2400" b="1" dirty="0"/>
              <a:t>]</a:t>
            </a:r>
            <a:r>
              <a:rPr lang="en-US" sz="2400" dirty="0"/>
              <a:t> =  </a:t>
            </a:r>
            <a:r>
              <a:rPr lang="en-US" sz="2400" b="1" dirty="0"/>
              <a:t>base address </a:t>
            </a:r>
            <a:r>
              <a:rPr lang="en-US" sz="2400" dirty="0"/>
              <a:t>+ </a:t>
            </a:r>
            <a:r>
              <a:rPr lang="en-US" sz="2400" b="1" dirty="0" err="1"/>
              <a:t>i</a:t>
            </a:r>
            <a:r>
              <a:rPr lang="en-US" sz="2400" b="1" dirty="0"/>
              <a:t> *  scale factor of (</a:t>
            </a:r>
            <a:r>
              <a:rPr lang="en-US" sz="2400" b="1" dirty="0" err="1"/>
              <a:t>int</a:t>
            </a:r>
            <a:r>
              <a:rPr lang="en-US" sz="2400" b="1" dirty="0"/>
              <a:t>)</a:t>
            </a:r>
          </a:p>
          <a:p>
            <a:pPr marL="0"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sz="2400" dirty="0"/>
              <a:t>Address of x[3]=  1000 +(3*4) = 1012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85867-8B9A-4091-B605-9BC6151BC50C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18592"/>
            <a:ext cx="7924801" cy="838200"/>
          </a:xfrm>
        </p:spPr>
        <p:txBody>
          <a:bodyPr>
            <a:noAutofit/>
          </a:bodyPr>
          <a:lstStyle/>
          <a:p>
            <a:r>
              <a:rPr lang="en-US" dirty="0"/>
              <a:t>Array accessing using array name as pointer - Example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8245806" cy="4907721"/>
          </a:xfrm>
        </p:spPr>
        <p:txBody>
          <a:bodyPr/>
          <a:lstStyle/>
          <a:p>
            <a:pPr marL="0">
              <a:buNone/>
              <a:defRPr/>
            </a:pPr>
            <a:r>
              <a:rPr lang="en-US" sz="2200" dirty="0"/>
              <a:t>#include 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>
              <a:buNone/>
              <a:defRPr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>
              <a:buNone/>
              <a:defRPr/>
            </a:pPr>
            <a:r>
              <a:rPr lang="en-US" sz="2200" dirty="0"/>
              <a:t>{</a:t>
            </a:r>
          </a:p>
          <a:p>
            <a:pPr marL="0">
              <a:buNone/>
              <a:defRPr/>
            </a:pPr>
            <a:endParaRPr lang="en-US" sz="2200" dirty="0"/>
          </a:p>
          <a:p>
            <a:pPr marL="0">
              <a:buNone/>
              <a:defRPr/>
            </a:pPr>
            <a:r>
              <a:rPr lang="en-US" sz="2200" dirty="0"/>
              <a:t> int </a:t>
            </a:r>
            <a:r>
              <a:rPr lang="en-US" sz="2200" dirty="0" err="1"/>
              <a:t>arr</a:t>
            </a:r>
            <a:r>
              <a:rPr lang="en-US" sz="2200" dirty="0"/>
              <a:t>[5] = { 31, 54, 77, 52, 93 };</a:t>
            </a:r>
          </a:p>
          <a:p>
            <a:pPr marL="0">
              <a:buNone/>
              <a:defRPr/>
            </a:pPr>
            <a:r>
              <a:rPr lang="en-US" sz="2200"/>
              <a:t>Int j;</a:t>
            </a:r>
            <a:endParaRPr lang="en-US" sz="2200" dirty="0"/>
          </a:p>
          <a:p>
            <a:pPr marL="0">
              <a:buNone/>
              <a:defRPr/>
            </a:pPr>
            <a:endParaRPr lang="en-US" sz="2200" dirty="0"/>
          </a:p>
          <a:p>
            <a:pPr marL="0">
              <a:buNone/>
              <a:defRPr/>
            </a:pPr>
            <a:r>
              <a:rPr lang="en-US" sz="2200" dirty="0"/>
              <a:t> for( j=0; j&lt;5; j++)  	 //for each element,</a:t>
            </a:r>
          </a:p>
          <a:p>
            <a:pPr marL="0">
              <a:buNone/>
              <a:defRPr/>
            </a:pPr>
            <a:r>
              <a:rPr lang="en-US" sz="2200" dirty="0"/>
              <a:t> </a:t>
            </a:r>
            <a:r>
              <a:rPr lang="en-US" sz="2200" dirty="0" err="1"/>
              <a:t>printf</a:t>
            </a:r>
            <a:r>
              <a:rPr lang="en-US" sz="2200" dirty="0"/>
              <a:t>(“%d ”, *(</a:t>
            </a:r>
            <a:r>
              <a:rPr lang="en-US" sz="2200" dirty="0" err="1"/>
              <a:t>arr+j</a:t>
            </a:r>
            <a:r>
              <a:rPr lang="en-US" sz="2200" dirty="0"/>
              <a:t>));     	//print value</a:t>
            </a:r>
          </a:p>
          <a:p>
            <a:pPr marL="0">
              <a:buNone/>
              <a:defRPr/>
            </a:pPr>
            <a:endParaRPr lang="en-US" sz="2200" dirty="0"/>
          </a:p>
          <a:p>
            <a:pPr marL="0">
              <a:buNone/>
              <a:defRPr/>
            </a:pPr>
            <a:r>
              <a:rPr lang="en-US" sz="2200" dirty="0"/>
              <a:t> return 0;</a:t>
            </a:r>
          </a:p>
          <a:p>
            <a:pPr marL="0">
              <a:buNone/>
              <a:defRPr/>
            </a:pPr>
            <a:r>
              <a:rPr lang="en-US" sz="2200" dirty="0"/>
              <a:t>}</a:t>
            </a:r>
          </a:p>
          <a:p>
            <a:pPr marL="0"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F6147A-AF30-424D-9080-988421C4082C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4797152"/>
            <a:ext cx="5976664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54968"/>
            <a:ext cx="7924801" cy="685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dirty="0"/>
              <a:t>Array accessing using Pointers - 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00930"/>
            <a:ext cx="7467600" cy="529642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dirty="0"/>
              <a:t>// array accessed with pointer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>
              <a:spcBef>
                <a:spcPts val="300"/>
              </a:spcBef>
              <a:buNone/>
              <a:defRPr/>
            </a:pP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{</a:t>
            </a:r>
          </a:p>
          <a:p>
            <a:pPr>
              <a:spcBef>
                <a:spcPts val="300"/>
              </a:spcBef>
              <a:buNone/>
              <a:defRPr/>
            </a:pP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[5] = { 31, 54, 77, 52, 93 };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en-US" dirty="0"/>
              <a:t>;   	//pointer to </a:t>
            </a:r>
            <a:r>
              <a:rPr lang="en-US" dirty="0" err="1"/>
              <a:t>arr</a:t>
            </a: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 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;   //points to </a:t>
            </a:r>
            <a:r>
              <a:rPr lang="en-US" dirty="0" err="1"/>
              <a:t>arr</a:t>
            </a: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 for(</a:t>
            </a:r>
            <a:r>
              <a:rPr lang="en-US" dirty="0" err="1"/>
              <a:t>int</a:t>
            </a:r>
            <a:r>
              <a:rPr lang="en-US" dirty="0"/>
              <a:t> j=0; j&lt;5; </a:t>
            </a:r>
            <a:r>
              <a:rPr lang="en-US" dirty="0" err="1"/>
              <a:t>j++</a:t>
            </a:r>
            <a:r>
              <a:rPr lang="en-US" dirty="0"/>
              <a:t>)  	 //for each element,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("%d ", *</a:t>
            </a:r>
            <a:r>
              <a:rPr lang="en-US" dirty="0" err="1"/>
              <a:t>ptr</a:t>
            </a:r>
            <a:r>
              <a:rPr lang="en-US" dirty="0"/>
              <a:t>++);</a:t>
            </a:r>
          </a:p>
          <a:p>
            <a:pPr>
              <a:spcBef>
                <a:spcPts val="300"/>
              </a:spcBef>
              <a:buNone/>
              <a:defRPr/>
            </a:pPr>
            <a:endParaRPr lang="en-US" dirty="0"/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return 0;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dirty="0"/>
              <a:t>}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US" dirty="0"/>
              <a:t>   </a:t>
            </a:r>
          </a:p>
          <a:p>
            <a:pPr algn="just" eaLnBrk="1" hangingPunct="1">
              <a:spcBef>
                <a:spcPts val="300"/>
              </a:spcBef>
              <a:buFontTx/>
              <a:buNone/>
              <a:defRPr/>
            </a:pPr>
            <a:r>
              <a:rPr lang="en-US" dirty="0"/>
              <a:t>“</a:t>
            </a:r>
            <a:r>
              <a:rPr lang="en-US" dirty="0" err="1"/>
              <a:t>ptr</a:t>
            </a:r>
            <a:r>
              <a:rPr lang="en-US" dirty="0"/>
              <a:t>” is a pointer which can be used to access the elements.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endParaRPr lang="en-US" altLang="ko-KR" dirty="0">
              <a:ea typeface="굴림" charset="-127"/>
            </a:endParaRPr>
          </a:p>
          <a:p>
            <a:pPr eaLnBrk="1" hangingPunct="1">
              <a:spcBef>
                <a:spcPts val="300"/>
              </a:spcBef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A0709-9C71-4228-BD53-3596555D60F9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A9B6-8AE5-483E-BFDF-CAD71860E5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447" y="4581128"/>
            <a:ext cx="4847456" cy="13531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51731"/>
            <a:ext cx="7620001" cy="445021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600" dirty="0"/>
              <a:t>Sum of all elements stored in an array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83464"/>
            <a:ext cx="7162800" cy="52418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#include &lt;</a:t>
            </a:r>
            <a:r>
              <a:rPr lang="en-US" sz="2000" b="1" dirty="0" err="1"/>
              <a:t>stdio.h</a:t>
            </a:r>
            <a:r>
              <a:rPr lang="en-US" sz="2000" b="1" dirty="0"/>
              <a:t>&gt;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main()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{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 *p, sum=0, </a:t>
            </a:r>
            <a:r>
              <a:rPr lang="en-US" sz="2000" b="1" dirty="0" err="1"/>
              <a:t>i</a:t>
            </a:r>
            <a:r>
              <a:rPr lang="en-US" sz="2000" b="1" dirty="0"/>
              <a:t>=0;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 x[5] ={5, 9, 6,3,7};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p=x;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while(</a:t>
            </a:r>
            <a:r>
              <a:rPr lang="en-US" sz="2000" b="1" dirty="0" err="1"/>
              <a:t>i</a:t>
            </a:r>
            <a:r>
              <a:rPr lang="en-US" sz="2000" b="1" dirty="0"/>
              <a:t>&lt;5)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{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   sum+=*p;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   </a:t>
            </a:r>
            <a:r>
              <a:rPr lang="en-US" sz="2000" b="1" dirty="0" err="1"/>
              <a:t>i</a:t>
            </a:r>
            <a:r>
              <a:rPr lang="en-US" sz="2000" b="1" dirty="0"/>
              <a:t>++;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   p++;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}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</a:t>
            </a:r>
            <a:r>
              <a:rPr lang="en-US" sz="2000" b="1" dirty="0" err="1"/>
              <a:t>printf</a:t>
            </a:r>
            <a:r>
              <a:rPr lang="en-US" sz="2000" b="1" dirty="0"/>
              <a:t>("sum of elements = %d“, sum);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   return 0;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C0892-87E2-41C3-A6E8-AFB4DC4A2C56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 dirty="0"/>
              <a:t>CSE 1001                    Department of CSE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B75A2-D316-4628-B138-3540C14A7C0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277" y="3744615"/>
            <a:ext cx="4749923" cy="16286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40450"/>
            <a:ext cx="8245807" cy="62831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000" dirty="0"/>
              <a:t>Pointers &amp; Character strings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971600" y="1307802"/>
            <a:ext cx="7162800" cy="52895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  <a:sym typeface="Wingdings" pitchFamily="2" charset="2"/>
              </a:rPr>
              <a:t>//length of the string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#include &lt;</a:t>
            </a:r>
            <a:r>
              <a:rPr lang="en-IN" b="1" dirty="0" err="1">
                <a:latin typeface="+mj-lt"/>
                <a:sym typeface="Wingdings" pitchFamily="2" charset="2"/>
              </a:rPr>
              <a:t>stdio.h</a:t>
            </a:r>
            <a:r>
              <a:rPr lang="en-IN" b="1" dirty="0">
                <a:latin typeface="+mj-lt"/>
                <a:sym typeface="Wingdings" pitchFamily="2" charset="2"/>
              </a:rPr>
              <a:t>&gt;</a:t>
            </a:r>
          </a:p>
          <a:p>
            <a:pPr>
              <a:buNone/>
            </a:pPr>
            <a:r>
              <a:rPr lang="en-IN" b="1" dirty="0" err="1">
                <a:latin typeface="+mj-lt"/>
                <a:sym typeface="Wingdings" pitchFamily="2" charset="2"/>
              </a:rPr>
              <a:t>int</a:t>
            </a:r>
            <a:r>
              <a:rPr lang="en-IN" b="1" dirty="0">
                <a:latin typeface="+mj-lt"/>
                <a:sym typeface="Wingdings" pitchFamily="2" charset="2"/>
              </a:rPr>
              <a:t> main()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{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char name[15];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char *</a:t>
            </a:r>
            <a:r>
              <a:rPr lang="en-IN" b="1" dirty="0" err="1">
                <a:latin typeface="+mj-lt"/>
                <a:sym typeface="Wingdings" pitchFamily="2" charset="2"/>
              </a:rPr>
              <a:t>cptr</a:t>
            </a:r>
            <a:r>
              <a:rPr lang="en-IN" b="1" dirty="0">
                <a:latin typeface="+mj-lt"/>
                <a:sym typeface="Wingdings" pitchFamily="2" charset="2"/>
              </a:rPr>
              <a:t>=name;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</a:t>
            </a:r>
            <a:r>
              <a:rPr lang="en-IN" b="1" dirty="0" err="1">
                <a:latin typeface="+mj-lt"/>
                <a:sym typeface="Wingdings" pitchFamily="2" charset="2"/>
              </a:rPr>
              <a:t>printf</a:t>
            </a:r>
            <a:r>
              <a:rPr lang="en-IN" b="1" dirty="0">
                <a:latin typeface="+mj-lt"/>
                <a:sym typeface="Wingdings" pitchFamily="2" charset="2"/>
              </a:rPr>
              <a:t>("Enter some word to find its length: \n“);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</a:t>
            </a:r>
            <a:r>
              <a:rPr lang="en-IN" b="1" dirty="0" err="1">
                <a:latin typeface="+mj-lt"/>
                <a:sym typeface="Wingdings" pitchFamily="2" charset="2"/>
              </a:rPr>
              <a:t>scanf</a:t>
            </a:r>
            <a:r>
              <a:rPr lang="en-IN" b="1" dirty="0">
                <a:latin typeface="+mj-lt"/>
                <a:sym typeface="Wingdings" pitchFamily="2" charset="2"/>
              </a:rPr>
              <a:t>(“%s”, name);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while(*</a:t>
            </a:r>
            <a:r>
              <a:rPr lang="en-IN" b="1" dirty="0" err="1">
                <a:latin typeface="+mj-lt"/>
                <a:sym typeface="Wingdings" pitchFamily="2" charset="2"/>
              </a:rPr>
              <a:t>cptr</a:t>
            </a:r>
            <a:r>
              <a:rPr lang="en-IN" b="1" dirty="0">
                <a:latin typeface="+mj-lt"/>
                <a:sym typeface="Wingdings" pitchFamily="2" charset="2"/>
              </a:rPr>
              <a:t>!= '\0')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		</a:t>
            </a:r>
            <a:r>
              <a:rPr lang="en-IN" b="1" dirty="0" err="1">
                <a:latin typeface="+mj-lt"/>
                <a:sym typeface="Wingdings" pitchFamily="2" charset="2"/>
              </a:rPr>
              <a:t>cptr</a:t>
            </a:r>
            <a:r>
              <a:rPr lang="en-IN" b="1" dirty="0">
                <a:latin typeface="+mj-lt"/>
                <a:sym typeface="Wingdings" pitchFamily="2" charset="2"/>
              </a:rPr>
              <a:t>++;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</a:t>
            </a:r>
            <a:r>
              <a:rPr lang="en-IN" b="1" dirty="0" err="1">
                <a:latin typeface="+mj-lt"/>
                <a:sym typeface="Wingdings" pitchFamily="2" charset="2"/>
              </a:rPr>
              <a:t>printf</a:t>
            </a:r>
            <a:r>
              <a:rPr lang="en-IN" b="1" dirty="0">
                <a:latin typeface="+mj-lt"/>
                <a:sym typeface="Wingdings" pitchFamily="2" charset="2"/>
              </a:rPr>
              <a:t>("length= %</a:t>
            </a:r>
            <a:r>
              <a:rPr lang="en-IN" b="1" dirty="0" err="1">
                <a:latin typeface="+mj-lt"/>
                <a:sym typeface="Wingdings" pitchFamily="2" charset="2"/>
              </a:rPr>
              <a:t>d"cptr</a:t>
            </a:r>
            <a:r>
              <a:rPr lang="en-IN" b="1" dirty="0">
                <a:latin typeface="+mj-lt"/>
                <a:sym typeface="Wingdings" pitchFamily="2" charset="2"/>
              </a:rPr>
              <a:t>-name);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   return 0;</a:t>
            </a:r>
          </a:p>
          <a:p>
            <a:pPr>
              <a:buNone/>
            </a:pPr>
            <a:r>
              <a:rPr lang="en-IN" b="1" dirty="0">
                <a:latin typeface="+mj-lt"/>
                <a:sym typeface="Wingdings" pitchFamily="2" charset="2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21BB6-4462-472A-93A7-1D10BD9F4386}" type="datetime1">
              <a:rPr lang="en-US" smtClean="0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IN"/>
              <a:t>CSE 1001                    Department of CSE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0FC91-1BB5-4A47-BA88-821AC3BA07B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437" y="4221088"/>
            <a:ext cx="4386086" cy="18755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44"/>
      </a:dk2>
      <a:lt2>
        <a:srgbClr val="FFFF00"/>
      </a:lt2>
      <a:accent1>
        <a:srgbClr val="FF9900"/>
      </a:accent1>
      <a:accent2>
        <a:srgbClr val="00FFFF"/>
      </a:accent2>
      <a:accent3>
        <a:srgbClr val="AAAAB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5.xml><?xml version="1.0" encoding="utf-8"?>
<a:theme xmlns:a="http://schemas.openxmlformats.org/drawingml/2006/main" name="1_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CB0D23-957B-46AB-A564-A733A5C026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83ABA0-6275-4FAE-81DB-2420AFE56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E56739-A3A1-4A43-AD52-57475101B1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6194</TotalTime>
  <Words>1957</Words>
  <Application>Microsoft Office PowerPoint</Application>
  <PresentationFormat>On-screen Show (4:3)</PresentationFormat>
  <Paragraphs>293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Tempus Sans ITC</vt:lpstr>
      <vt:lpstr>Times New Roman</vt:lpstr>
      <vt:lpstr>Wingdings</vt:lpstr>
      <vt:lpstr>2_Default Design</vt:lpstr>
      <vt:lpstr>cse-1</vt:lpstr>
      <vt:lpstr>1_Office Theme</vt:lpstr>
      <vt:lpstr>PSUC2018 Template</vt:lpstr>
      <vt:lpstr>1_PSUC2018 Template</vt:lpstr>
      <vt:lpstr>BASIC OPERATIONS ON Pointers AND  POINTERS TO ARRAYS</vt:lpstr>
      <vt:lpstr>Pointers and arrays </vt:lpstr>
      <vt:lpstr>Pointers and arrays </vt:lpstr>
      <vt:lpstr>Array accessing using Pointers</vt:lpstr>
      <vt:lpstr>Pointers and arrays </vt:lpstr>
      <vt:lpstr>Array accessing using array name as pointer - Example</vt:lpstr>
      <vt:lpstr>Array accessing using Pointers - Example</vt:lpstr>
      <vt:lpstr>Sum of all elements stored in an array</vt:lpstr>
      <vt:lpstr>Pointers &amp; Character strings</vt:lpstr>
      <vt:lpstr>Pointers &amp; Character strings</vt:lpstr>
      <vt:lpstr>Pointers &amp; Character strings</vt:lpstr>
      <vt:lpstr>Pointers and 2D arrays </vt:lpstr>
      <vt:lpstr>Pointers and 2D arrays </vt:lpstr>
      <vt:lpstr>Array of pointers</vt:lpstr>
      <vt:lpstr>Array of pointers</vt:lpstr>
      <vt:lpstr>Array of pointers</vt:lpstr>
      <vt:lpstr>Pointer to Void Type</vt:lpstr>
      <vt:lpstr>Pointer to Void Type</vt:lpstr>
    </vt:vector>
  </TitlesOfParts>
  <Company>M.I.T. MANIPAL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</dc:title>
  <dc:creator>RAJ</dc:creator>
  <cp:lastModifiedBy>Dr. Gautam Kumar [MU - Jaipur]</cp:lastModifiedBy>
  <cp:revision>192</cp:revision>
  <dcterms:created xsi:type="dcterms:W3CDTF">2006-06-13T05:50:57Z</dcterms:created>
  <dcterms:modified xsi:type="dcterms:W3CDTF">2023-11-23T15:34:27Z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